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8" r:id="rId2"/>
    <p:sldId id="330" r:id="rId3"/>
    <p:sldId id="334" r:id="rId4"/>
    <p:sldId id="342" r:id="rId5"/>
    <p:sldId id="322" r:id="rId6"/>
    <p:sldId id="324" r:id="rId7"/>
    <p:sldId id="323" r:id="rId8"/>
    <p:sldId id="325" r:id="rId9"/>
    <p:sldId id="327" r:id="rId10"/>
    <p:sldId id="329" r:id="rId11"/>
    <p:sldId id="341" r:id="rId12"/>
    <p:sldId id="337" r:id="rId13"/>
    <p:sldId id="338" r:id="rId14"/>
    <p:sldId id="332" r:id="rId15"/>
    <p:sldId id="271" r:id="rId16"/>
    <p:sldId id="34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20"/>
    <p:restoredTop sz="50000"/>
  </p:normalViewPr>
  <p:slideViewPr>
    <p:cSldViewPr snapToGrid="0" snapToObjects="1" showGuides="1">
      <p:cViewPr>
        <p:scale>
          <a:sx n="57" d="100"/>
          <a:sy n="57" d="100"/>
        </p:scale>
        <p:origin x="968" y="14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505E6-5D8D-4D44-B3F5-1B0085ABD35E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C2DE6-E5D0-A44A-8DED-6791B634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B951F-3A4D-7D43-9F97-6E7E46F453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B951F-3A4D-7D43-9F97-6E7E46F453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69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6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8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8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ACC55-37C1-0844-B6E3-AD915DFB752B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A509A-3DCC-4D4E-9243-AF7C119F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0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bbartley@u.washington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f.gov/awardsearch/showAward?AWD_ID=1355909" TargetMode="External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6" Type="http://schemas.openxmlformats.org/officeDocument/2006/relationships/image" Target="../media/image2.tiff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4926" y="1003300"/>
            <a:ext cx="9962147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Representing the </a:t>
            </a:r>
            <a:br>
              <a:rPr lang="en-US" b="1" dirty="0" smtClean="0"/>
            </a:br>
            <a:r>
              <a:rPr lang="en-US" b="1" dirty="0" smtClean="0"/>
              <a:t>Design-Build-Test-Learn Cycle </a:t>
            </a:r>
            <a:br>
              <a:rPr lang="en-US" b="1" dirty="0" smtClean="0"/>
            </a:br>
            <a:r>
              <a:rPr lang="en-US" b="1" dirty="0" smtClean="0"/>
              <a:t>with SBOL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656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Bryan Bartley, Jacob Beal, John </a:t>
            </a:r>
            <a:r>
              <a:rPr lang="en-US" dirty="0" err="1"/>
              <a:t>Gennari</a:t>
            </a:r>
            <a:r>
              <a:rPr lang="en-US" dirty="0"/>
              <a:t>, Angel </a:t>
            </a:r>
            <a:r>
              <a:rPr lang="en-US" dirty="0" err="1"/>
              <a:t>Goni</a:t>
            </a:r>
            <a:r>
              <a:rPr lang="en-US" dirty="0"/>
              <a:t>-Moreno, </a:t>
            </a:r>
            <a:r>
              <a:rPr lang="en-US" dirty="0" err="1"/>
              <a:t>Raik</a:t>
            </a:r>
            <a:r>
              <a:rPr lang="en-US" dirty="0"/>
              <a:t> Gruenberg, </a:t>
            </a:r>
            <a:r>
              <a:rPr lang="en-US" dirty="0" err="1"/>
              <a:t>Maciej</a:t>
            </a:r>
            <a:r>
              <a:rPr lang="en-US" dirty="0"/>
              <a:t> </a:t>
            </a:r>
            <a:r>
              <a:rPr lang="en-US" dirty="0" err="1"/>
              <a:t>Holowko</a:t>
            </a:r>
            <a:r>
              <a:rPr lang="en-US" dirty="0"/>
              <a:t>, Ali Humphries, </a:t>
            </a:r>
            <a:r>
              <a:rPr lang="en-US" dirty="0" err="1"/>
              <a:t>Vishwesh</a:t>
            </a:r>
            <a:r>
              <a:rPr lang="en-US" dirty="0"/>
              <a:t> Kulkarni, Curtis Madsen, James McLaughlin, </a:t>
            </a:r>
            <a:r>
              <a:rPr lang="en-US" dirty="0" err="1"/>
              <a:t>Göksel</a:t>
            </a:r>
            <a:r>
              <a:rPr lang="en-US" dirty="0"/>
              <a:t> </a:t>
            </a:r>
            <a:r>
              <a:rPr lang="en-US" dirty="0" err="1"/>
              <a:t>Mısırlı</a:t>
            </a:r>
            <a:r>
              <a:rPr lang="en-US" dirty="0"/>
              <a:t>, Chris Myers, </a:t>
            </a:r>
            <a:r>
              <a:rPr lang="en-US" dirty="0" err="1"/>
              <a:t>Tramy</a:t>
            </a:r>
            <a:r>
              <a:rPr lang="en-US" dirty="0"/>
              <a:t> Nguyen, Ernst </a:t>
            </a:r>
            <a:r>
              <a:rPr lang="en-US" dirty="0" err="1"/>
              <a:t>Oberortner</a:t>
            </a:r>
            <a:r>
              <a:rPr lang="en-US" dirty="0"/>
              <a:t>, Matthew </a:t>
            </a:r>
            <a:r>
              <a:rPr lang="en-US" dirty="0" err="1"/>
              <a:t>Pocock</a:t>
            </a:r>
            <a:r>
              <a:rPr lang="en-US" dirty="0"/>
              <a:t>, Nicholas </a:t>
            </a:r>
            <a:r>
              <a:rPr lang="en-US" dirty="0" err="1"/>
              <a:t>Roehner</a:t>
            </a:r>
            <a:r>
              <a:rPr lang="en-US" dirty="0"/>
              <a:t>, </a:t>
            </a:r>
            <a:r>
              <a:rPr lang="en-US" dirty="0" err="1"/>
              <a:t>Meher</a:t>
            </a:r>
            <a:r>
              <a:rPr lang="en-US" dirty="0"/>
              <a:t> </a:t>
            </a:r>
            <a:r>
              <a:rPr lang="en-US" dirty="0" err="1"/>
              <a:t>Samineni</a:t>
            </a:r>
            <a:r>
              <a:rPr lang="en-US" dirty="0"/>
              <a:t>, Herbert </a:t>
            </a:r>
            <a:r>
              <a:rPr lang="en-US" dirty="0" err="1"/>
              <a:t>Sauro</a:t>
            </a:r>
            <a:r>
              <a:rPr lang="en-US" dirty="0"/>
              <a:t>, James Skelton, Leandro Watanabe and Anil </a:t>
            </a:r>
            <a:r>
              <a:rPr lang="en-US" dirty="0" err="1"/>
              <a:t>Wipat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sz="3800" dirty="0" smtClean="0">
                <a:hlinkClick r:id="rId2"/>
              </a:rPr>
              <a:t>bbartley@u.washington.edu</a:t>
            </a:r>
            <a:endParaRPr lang="en-US" sz="3800" dirty="0" smtClean="0"/>
          </a:p>
          <a:p>
            <a:r>
              <a:rPr lang="en-US" sz="3800" dirty="0" smtClean="0"/>
              <a:t>COMBINE 2017</a:t>
            </a:r>
          </a:p>
          <a:p>
            <a:r>
              <a:rPr lang="en-US" sz="3800" dirty="0" smtClean="0"/>
              <a:t>10/11/2017</a:t>
            </a:r>
          </a:p>
        </p:txBody>
      </p:sp>
    </p:spTree>
    <p:extLst>
      <p:ext uri="{BB962C8B-B14F-4D97-AF65-F5344CB8AC3E}">
        <p14:creationId xmlns:p14="http://schemas.microsoft.com/office/powerpoint/2010/main" val="90010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b="1" dirty="0" smtClean="0"/>
              <a:t>…but not for long!</a:t>
            </a:r>
            <a:r>
              <a:rPr lang="en-US" b="1" dirty="0" smtClean="0"/>
              <a:t> 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38539" y="3923885"/>
            <a:ext cx="3578127" cy="0"/>
          </a:xfrm>
          <a:prstGeom prst="straightConnector1">
            <a:avLst/>
          </a:prstGeom>
          <a:ln w="920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896139" y="3923885"/>
            <a:ext cx="3637723" cy="13873"/>
          </a:xfrm>
          <a:prstGeom prst="straightConnector1">
            <a:avLst/>
          </a:prstGeom>
          <a:ln w="920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666902" y="3930821"/>
            <a:ext cx="3544437" cy="37552"/>
          </a:xfrm>
          <a:prstGeom prst="straightConnector1">
            <a:avLst/>
          </a:prstGeom>
          <a:ln w="920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05289" y="4720361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Design</a:t>
            </a:r>
            <a:endParaRPr lang="en-US" sz="3600"/>
          </a:p>
        </p:txBody>
      </p:sp>
      <p:sp>
        <p:nvSpPr>
          <p:cNvPr id="10" name="TextBox 9"/>
          <p:cNvSpPr txBox="1"/>
          <p:nvPr/>
        </p:nvSpPr>
        <p:spPr>
          <a:xfrm>
            <a:off x="5148979" y="4720361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Build</a:t>
            </a:r>
            <a:endParaRPr lang="en-US" sz="3600" dirty="0"/>
          </a:p>
        </p:txBody>
      </p:sp>
      <p:sp>
        <p:nvSpPr>
          <p:cNvPr id="7" name="Oval 6"/>
          <p:cNvSpPr/>
          <p:nvPr/>
        </p:nvSpPr>
        <p:spPr>
          <a:xfrm>
            <a:off x="201974" y="2403386"/>
            <a:ext cx="10432896" cy="320228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8130209" y="3558208"/>
            <a:ext cx="19878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846046" y="3554067"/>
            <a:ext cx="19878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9576360" y="3526320"/>
            <a:ext cx="19878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0286795" y="3554067"/>
            <a:ext cx="19878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-2700000">
            <a:off x="7639183" y="2417428"/>
            <a:ext cx="222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Acquisition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 rot="-2700000">
            <a:off x="8465192" y="2395636"/>
            <a:ext cx="20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Reduction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 rot="-2700000">
            <a:off x="9250595" y="2447832"/>
            <a:ext cx="1853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Fitting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 rot="-2700000">
            <a:off x="10164835" y="2104777"/>
            <a:ext cx="2093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Mathematical </a:t>
            </a:r>
            <a:br>
              <a:rPr lang="en-US" sz="2400" smtClean="0"/>
            </a:br>
            <a:r>
              <a:rPr lang="en-US" sz="2400" smtClean="0"/>
              <a:t>Representation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8873099" y="4760117"/>
            <a:ext cx="927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  <p:sp>
        <p:nvSpPr>
          <p:cNvPr id="45" name="Oval 44"/>
          <p:cNvSpPr/>
          <p:nvPr/>
        </p:nvSpPr>
        <p:spPr>
          <a:xfrm>
            <a:off x="10073421" y="2367231"/>
            <a:ext cx="1559198" cy="3202283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62" y="6032556"/>
            <a:ext cx="1610139" cy="70980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08" y="5991700"/>
            <a:ext cx="2181826" cy="7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Several Proposals are Under Consideration – Join Now and Add Your Voice!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" b="67817"/>
          <a:stretch/>
        </p:blipFill>
        <p:spPr>
          <a:xfrm>
            <a:off x="0" y="1690688"/>
            <a:ext cx="12209318" cy="45273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5409" y="6350556"/>
            <a:ext cx="4202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SynBioDex</a:t>
            </a:r>
            <a:r>
              <a:rPr lang="en-US" dirty="0"/>
              <a:t>/SEPs/issues</a:t>
            </a:r>
          </a:p>
        </p:txBody>
      </p:sp>
    </p:spTree>
    <p:extLst>
      <p:ext uri="{BB962C8B-B14F-4D97-AF65-F5344CB8AC3E}">
        <p14:creationId xmlns:p14="http://schemas.microsoft.com/office/powerpoint/2010/main" val="89523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33530" cy="8139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Synthetic Biology Use Cases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0425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73" y="209008"/>
            <a:ext cx="10023088" cy="7745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Our Proposed Specification Leverages the </a:t>
            </a:r>
            <a:br>
              <a:rPr lang="en-US" b="1" dirty="0" smtClean="0"/>
            </a:br>
            <a:r>
              <a:rPr lang="en-US" b="1" dirty="0" smtClean="0"/>
              <a:t>W3C’s PROV-O Ontology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4344605" y="6488668"/>
            <a:ext cx="3948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https://www.w3.org/TR/</a:t>
            </a:r>
            <a:r>
              <a:rPr lang="en-US" dirty="0" err="1"/>
              <a:t>prov</a:t>
            </a:r>
            <a:r>
              <a:rPr lang="en-US" dirty="0"/>
              <a:t>-overview/</a:t>
            </a:r>
          </a:p>
        </p:txBody>
      </p:sp>
    </p:spTree>
    <p:extLst>
      <p:ext uri="{BB962C8B-B14F-4D97-AF65-F5344CB8AC3E}">
        <p14:creationId xmlns:p14="http://schemas.microsoft.com/office/powerpoint/2010/main" val="1817013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24" y="335333"/>
            <a:ext cx="9612351" cy="6522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41112" y="533152"/>
            <a:ext cx="137364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LEARN</a:t>
            </a:r>
            <a:endParaRPr 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7726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Potential Impact of this Work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048215" y="1720840"/>
            <a:ext cx="103055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Decouple the design-build-test-learn process according to the foundational principles for engineering biology.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Link experimental data to designs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Improve scientific reproducibility in synthetic biology by capturing the events in a workflow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Specify data structures which can be used to forward-engineer automated workflows.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Support model-based design</a:t>
            </a:r>
          </a:p>
        </p:txBody>
      </p:sp>
    </p:spTree>
    <p:extLst>
      <p:ext uri="{BB962C8B-B14F-4D97-AF65-F5344CB8AC3E}">
        <p14:creationId xmlns:p14="http://schemas.microsoft.com/office/powerpoint/2010/main" val="365862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Thanks!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226867" y="5557795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 </a:t>
            </a:r>
            <a:r>
              <a:rPr lang="en-US" sz="2400"/>
              <a:t>NSF </a:t>
            </a:r>
            <a:r>
              <a:rPr lang="en-US" sz="2400" dirty="0"/>
              <a:t> </a:t>
            </a:r>
            <a:r>
              <a:rPr lang="en-US" sz="2400" dirty="0">
                <a:hlinkClick r:id="rId3"/>
              </a:rPr>
              <a:t>#1355909</a:t>
            </a:r>
            <a:r>
              <a:rPr lang="en-US" sz="2400" dirty="0"/>
              <a:t>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493" y="4842565"/>
            <a:ext cx="1848507" cy="18596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4850" y="2389463"/>
            <a:ext cx="60623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SBOL Development Community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COMBINE Coordinators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343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49219" y="2274838"/>
            <a:ext cx="76067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“Synthetic biology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seeks to combine a broad expansion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of biotechnology applications with an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emphasis on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the development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foundational technologies that make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the design and construction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engineered biological systems easier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.”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15669" y="43984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</a:rPr>
              <a:t>-- </a:t>
            </a:r>
            <a:r>
              <a:rPr lang="en-US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Endy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D. Foundations for engineering biology. Nature. 2005 Nov 24;438(7067):449-53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6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Engineering Fundamentals for Synthetic Biology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6089" y="1821935"/>
            <a:ext cx="5488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Standardization</a:t>
            </a:r>
            <a:r>
              <a:rPr lang="en-US" sz="2400" dirty="0" smtClean="0"/>
              <a:t> – Components are easily combined to manufacture or fabricate larger systems</a:t>
            </a:r>
          </a:p>
          <a:p>
            <a:endParaRPr lang="en-US" sz="2400" dirty="0" smtClean="0"/>
          </a:p>
          <a:p>
            <a:r>
              <a:rPr lang="en-US" sz="2400" b="1" dirty="0" smtClean="0"/>
              <a:t>Decoupling </a:t>
            </a:r>
            <a:r>
              <a:rPr lang="en-US" sz="2400" dirty="0" smtClean="0"/>
              <a:t>– Large teams of engineers work more effectively with the help of workflow management systems</a:t>
            </a:r>
          </a:p>
          <a:p>
            <a:endParaRPr lang="en-US" sz="2400" dirty="0" smtClean="0"/>
          </a:p>
          <a:p>
            <a:r>
              <a:rPr lang="en-US" sz="2400" b="1" dirty="0" smtClean="0"/>
              <a:t>Abstraction</a:t>
            </a:r>
            <a:r>
              <a:rPr lang="en-US" sz="2400" dirty="0" smtClean="0"/>
              <a:t> – Problems are simplified </a:t>
            </a:r>
            <a:r>
              <a:rPr lang="en-US" sz="2400" dirty="0"/>
              <a:t>in terms of high-level, essential details while hiding low-level, nonessential </a:t>
            </a:r>
            <a:r>
              <a:rPr lang="en-US" sz="2400" dirty="0" smtClean="0"/>
              <a:t>details; components are assembled hierarchically</a:t>
            </a:r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7217911" y="1357510"/>
            <a:ext cx="3044840" cy="2313453"/>
            <a:chOff x="6425915" y="4267200"/>
            <a:chExt cx="2127535" cy="1616490"/>
          </a:xfrm>
        </p:grpSpPr>
        <p:pic>
          <p:nvPicPr>
            <p:cNvPr id="5" name="Picture 7" descr="Image:Bbformats general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25915" y="4724400"/>
              <a:ext cx="2127535" cy="1159290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>
              <p:custDataLst>
                <p:tags r:id="rId2"/>
              </p:custDataLst>
            </p:nvPr>
          </p:nvSpPr>
          <p:spPr>
            <a:xfrm>
              <a:off x="6896100" y="4267200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/>
            <p:cNvSpPr txBox="1"/>
            <p:nvPr>
              <p:custDataLst>
                <p:tags r:id="rId3"/>
              </p:custDataLst>
            </p:nvPr>
          </p:nvSpPr>
          <p:spPr>
            <a:xfrm>
              <a:off x="6822104" y="4387214"/>
              <a:ext cx="103155" cy="154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650" y="4613588"/>
            <a:ext cx="4025900" cy="146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7911" y="3848521"/>
            <a:ext cx="278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BioBrick</a:t>
            </a:r>
            <a:r>
              <a:rPr lang="en-US" dirty="0" smtClean="0"/>
              <a:t> Assembly Standard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58448" y="6074088"/>
            <a:ext cx="3304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Synthetic Biology Open Language</a:t>
            </a:r>
          </a:p>
          <a:p>
            <a:pPr algn="ctr"/>
            <a:r>
              <a:rPr lang="en-US" dirty="0" smtClean="0"/>
              <a:t>Data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Synthetic Biologists Have Also Embraced The Design-Build-Test-Learn Methodology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10" y="1882418"/>
            <a:ext cx="5406098" cy="46627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35130" y="6314346"/>
            <a:ext cx="48568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Hutchison </a:t>
            </a:r>
            <a:r>
              <a:rPr lang="en-US" sz="1200" dirty="0"/>
              <a:t>CA et al. `Design` and synthesis of a minimal bacterial genome. Science. 2016 Mar 25;351(6280).</a:t>
            </a:r>
          </a:p>
        </p:txBody>
      </p:sp>
    </p:spTree>
    <p:extLst>
      <p:ext uri="{BB962C8B-B14F-4D97-AF65-F5344CB8AC3E}">
        <p14:creationId xmlns:p14="http://schemas.microsoft.com/office/powerpoint/2010/main" val="9927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</a:t>
            </a:r>
            <a:r>
              <a:rPr lang="en-US" b="1" dirty="0" smtClean="0"/>
              <a:t>he Design-Build-Test-Learn Cycle is the Scientific Method for Engineers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742190" cy="47421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0390" y="2353623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Helvetica" charset="0"/>
              </a:rPr>
              <a:t>The Design-Build-Test-Learn cycle is an </a:t>
            </a:r>
            <a:r>
              <a:rPr lang="en-US" dirty="0">
                <a:solidFill>
                  <a:srgbClr val="333333"/>
                </a:solidFill>
                <a:latin typeface="Helvetica" charset="0"/>
              </a:rPr>
              <a:t>iterative design </a:t>
            </a:r>
            <a:r>
              <a:rPr lang="en-US" dirty="0" smtClean="0">
                <a:solidFill>
                  <a:srgbClr val="333333"/>
                </a:solidFill>
                <a:latin typeface="Helvetica" charset="0"/>
              </a:rPr>
              <a:t>strategy consisting of the </a:t>
            </a:r>
            <a:r>
              <a:rPr lang="en-US" smtClean="0">
                <a:solidFill>
                  <a:srgbClr val="333333"/>
                </a:solidFill>
                <a:latin typeface="Helvetica" charset="0"/>
              </a:rPr>
              <a:t>following steps:</a:t>
            </a:r>
          </a:p>
          <a:p>
            <a:endParaRPr lang="en-US" dirty="0" smtClean="0">
              <a:solidFill>
                <a:srgbClr val="333333"/>
              </a:solidFill>
              <a:latin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Helvetica" charset="0"/>
              </a:rPr>
              <a:t>Develop </a:t>
            </a:r>
            <a:r>
              <a:rPr lang="en-US" dirty="0">
                <a:solidFill>
                  <a:srgbClr val="333333"/>
                </a:solidFill>
                <a:latin typeface="Helvetica" charset="0"/>
              </a:rPr>
              <a:t>an initial design or </a:t>
            </a:r>
            <a:r>
              <a:rPr lang="en-US" dirty="0" smtClean="0">
                <a:solidFill>
                  <a:srgbClr val="333333"/>
                </a:solidFill>
                <a:latin typeface="Helvetica" charset="0"/>
              </a:rPr>
              <a:t>prototype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" charset="0"/>
              </a:rPr>
              <a:t>T</a:t>
            </a:r>
            <a:r>
              <a:rPr lang="en-US" dirty="0" smtClean="0">
                <a:solidFill>
                  <a:srgbClr val="333333"/>
                </a:solidFill>
                <a:latin typeface="Helvetica" charset="0"/>
              </a:rPr>
              <a:t>est the </a:t>
            </a:r>
            <a:r>
              <a:rPr lang="en-US" dirty="0">
                <a:solidFill>
                  <a:srgbClr val="333333"/>
                </a:solidFill>
                <a:latin typeface="Helvetica" charset="0"/>
              </a:rPr>
              <a:t>prototype, analyzing its performance against specific </a:t>
            </a:r>
            <a:r>
              <a:rPr lang="en-US" dirty="0" smtClean="0">
                <a:solidFill>
                  <a:srgbClr val="333333"/>
                </a:solidFill>
                <a:latin typeface="Helvetica" charset="0"/>
              </a:rPr>
              <a:t>metrics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Helvetica" charset="0"/>
              </a:rPr>
              <a:t>Learn </a:t>
            </a:r>
            <a:r>
              <a:rPr lang="en-US" dirty="0">
                <a:solidFill>
                  <a:srgbClr val="333333"/>
                </a:solidFill>
                <a:latin typeface="Helvetica" charset="0"/>
              </a:rPr>
              <a:t>what </a:t>
            </a:r>
            <a:r>
              <a:rPr lang="en-US" dirty="0" smtClean="0">
                <a:solidFill>
                  <a:srgbClr val="333333"/>
                </a:solidFill>
                <a:latin typeface="Helvetica" charset="0"/>
              </a:rPr>
              <a:t>works and what doesn’t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" charset="0"/>
              </a:rPr>
              <a:t>D</a:t>
            </a:r>
            <a:r>
              <a:rPr lang="en-US" dirty="0" smtClean="0">
                <a:solidFill>
                  <a:srgbClr val="333333"/>
                </a:solidFill>
                <a:latin typeface="Helvetica" charset="0"/>
              </a:rPr>
              <a:t>esigning </a:t>
            </a:r>
            <a:r>
              <a:rPr lang="en-US" dirty="0">
                <a:solidFill>
                  <a:srgbClr val="333333"/>
                </a:solidFill>
                <a:latin typeface="Helvetica" charset="0"/>
              </a:rPr>
              <a:t>a new </a:t>
            </a:r>
            <a:r>
              <a:rPr lang="en-US" dirty="0" err="1">
                <a:solidFill>
                  <a:srgbClr val="333333"/>
                </a:solidFill>
                <a:latin typeface="Helvetica" charset="0"/>
              </a:rPr>
              <a:t>protoype</a:t>
            </a:r>
            <a:r>
              <a:rPr lang="en-US" dirty="0">
                <a:solidFill>
                  <a:srgbClr val="333333"/>
                </a:solidFill>
                <a:latin typeface="Helvetica" charset="0"/>
              </a:rPr>
              <a:t> based on what was learned, and completing the cycle again. </a:t>
            </a:r>
            <a:endParaRPr lang="en-US" dirty="0" smtClean="0">
              <a:solidFill>
                <a:srgbClr val="333333"/>
              </a:solidFill>
              <a:latin typeface="Helvetica" charset="0"/>
            </a:endParaRPr>
          </a:p>
          <a:p>
            <a:endParaRPr lang="en-US" dirty="0">
              <a:solidFill>
                <a:srgbClr val="333333"/>
              </a:solidFill>
              <a:latin typeface="Helvetica" charset="0"/>
            </a:endParaRPr>
          </a:p>
          <a:p>
            <a:r>
              <a:rPr lang="en-US" dirty="0" smtClean="0">
                <a:solidFill>
                  <a:srgbClr val="333333"/>
                </a:solidFill>
                <a:latin typeface="Helvetica" charset="0"/>
              </a:rPr>
              <a:t>The </a:t>
            </a:r>
            <a:r>
              <a:rPr lang="en-US" dirty="0">
                <a:solidFill>
                  <a:srgbClr val="333333"/>
                </a:solidFill>
                <a:latin typeface="Helvetica" charset="0"/>
              </a:rPr>
              <a:t>goal is to improve design or prototype quality and functionality.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9179" y="630268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Helvetica" charset="0"/>
              </a:rPr>
              <a:t>U.S. DOE. 2015. </a:t>
            </a:r>
            <a:r>
              <a:rPr lang="en-US" sz="1200" i="1" dirty="0" err="1">
                <a:solidFill>
                  <a:srgbClr val="333333"/>
                </a:solidFill>
                <a:latin typeface="Helvetica" charset="0"/>
              </a:rPr>
              <a:t>Lignocellulosic</a:t>
            </a:r>
            <a:r>
              <a:rPr lang="en-US" sz="1200" i="1" dirty="0">
                <a:solidFill>
                  <a:srgbClr val="333333"/>
                </a:solidFill>
                <a:latin typeface="Helvetica" charset="0"/>
              </a:rPr>
              <a:t> Biomass for Advanced Biofuels and </a:t>
            </a:r>
            <a:r>
              <a:rPr lang="en-US" sz="1200" i="1" dirty="0" err="1">
                <a:solidFill>
                  <a:srgbClr val="333333"/>
                </a:solidFill>
                <a:latin typeface="Helvetica" charset="0"/>
              </a:rPr>
              <a:t>Bioproducts</a:t>
            </a:r>
            <a:r>
              <a:rPr lang="en-US" sz="1200" i="1" dirty="0">
                <a:solidFill>
                  <a:srgbClr val="333333"/>
                </a:solidFill>
                <a:latin typeface="Helvetica" charset="0"/>
              </a:rPr>
              <a:t>: Workshop Report</a:t>
            </a:r>
            <a:r>
              <a:rPr lang="en-US" sz="1200" dirty="0">
                <a:solidFill>
                  <a:srgbClr val="333333"/>
                </a:solidFill>
                <a:latin typeface="Helvetica" charset="0"/>
              </a:rPr>
              <a:t>, DOE/SC-0170. U.S. Department of Energy Office of Science.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25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The DBLT Methodology Makes Business </a:t>
            </a:r>
            <a:r>
              <a:rPr lang="en-US" b="1" dirty="0"/>
              <a:t>More </a:t>
            </a:r>
            <a:r>
              <a:rPr lang="en-US" b="1" dirty="0" smtClean="0"/>
              <a:t>Competitive</a:t>
            </a:r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5638543" y="2149637"/>
            <a:ext cx="4299285" cy="429928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14860" y="2125576"/>
            <a:ext cx="4299285" cy="429928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86397" y="2759239"/>
            <a:ext cx="1604210" cy="3031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273512" y="2759239"/>
            <a:ext cx="0" cy="3206846"/>
          </a:xfrm>
          <a:prstGeom prst="straightConnector1">
            <a:avLst/>
          </a:prstGeom>
          <a:ln w="571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998491" y="6280487"/>
            <a:ext cx="280740" cy="962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614858" y="3814288"/>
            <a:ext cx="25311" cy="4188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924765" y="2217344"/>
            <a:ext cx="242636" cy="81242"/>
          </a:xfrm>
          <a:prstGeom prst="straightConnector1">
            <a:avLst/>
          </a:prstGeom>
          <a:ln w="571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619377" y="6185140"/>
            <a:ext cx="210396" cy="95346"/>
          </a:xfrm>
          <a:prstGeom prst="straightConnector1">
            <a:avLst/>
          </a:prstGeom>
          <a:ln w="571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937828" y="4023699"/>
            <a:ext cx="0" cy="207593"/>
          </a:xfrm>
          <a:prstGeom prst="straightConnector1">
            <a:avLst/>
          </a:prstGeom>
          <a:ln w="571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8273457" y="2192769"/>
            <a:ext cx="302922" cy="114363"/>
          </a:xfrm>
          <a:prstGeom prst="straightConnector1">
            <a:avLst/>
          </a:prstGeom>
          <a:ln w="571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96989" y="2249950"/>
            <a:ext cx="1151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DESIGN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66295" y="3010521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BUILD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08815" y="6232813"/>
            <a:ext cx="78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TEST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66048" y="6396335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1"/>
                </a:solidFill>
              </a:rPr>
              <a:t>MARKETING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401104" y="4450979"/>
            <a:ext cx="2379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SERVICE,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MAINTENANCE,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CUSTOMER CARE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31069" y="1590449"/>
            <a:ext cx="1873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RECYCLING &amp;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DISPOSAL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39" name="Straight Arrow Connector 38"/>
          <p:cNvCxnSpPr>
            <a:stCxn id="7" idx="0"/>
          </p:cNvCxnSpPr>
          <p:nvPr/>
        </p:nvCxnSpPr>
        <p:spPr>
          <a:xfrm flipH="1">
            <a:off x="6273513" y="2759239"/>
            <a:ext cx="14989" cy="284909"/>
          </a:xfrm>
          <a:prstGeom prst="straightConnector1">
            <a:avLst/>
          </a:prstGeom>
          <a:ln w="571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74930" y="5491873"/>
            <a:ext cx="2464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Wheelwright SC, Clark KB. Accelerating the </a:t>
            </a:r>
            <a:r>
              <a:rPr lang="en-US" sz="1200" b="1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design-build-test</a:t>
            </a:r>
            <a:r>
              <a:rPr lang="en-US" sz="1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 cycle for effective product development. International Marketing Review. 1994 Feb 1;11(1):32-46.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20346" y="3572301"/>
            <a:ext cx="2548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Research</a:t>
            </a:r>
          </a:p>
          <a:p>
            <a:pPr algn="ctr"/>
            <a:r>
              <a:rPr lang="en-US" sz="3200" dirty="0"/>
              <a:t>&amp;</a:t>
            </a:r>
            <a:endParaRPr lang="en-US" sz="3200" dirty="0" smtClean="0"/>
          </a:p>
          <a:p>
            <a:r>
              <a:rPr lang="en-US" sz="3200" dirty="0" smtClean="0"/>
              <a:t>Development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9283" y="4060466"/>
            <a:ext cx="201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0755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24"/>
          <p:cNvSpPr/>
          <p:nvPr/>
        </p:nvSpPr>
        <p:spPr>
          <a:xfrm>
            <a:off x="2843625" y="2348747"/>
            <a:ext cx="6969447" cy="412250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Can 11"/>
          <p:cNvSpPr/>
          <p:nvPr/>
        </p:nvSpPr>
        <p:spPr>
          <a:xfrm>
            <a:off x="4859480" y="3157073"/>
            <a:ext cx="568960" cy="839893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Can 12"/>
          <p:cNvSpPr/>
          <p:nvPr/>
        </p:nvSpPr>
        <p:spPr>
          <a:xfrm>
            <a:off x="5836135" y="5104417"/>
            <a:ext cx="568960" cy="839893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Can 13"/>
          <p:cNvSpPr/>
          <p:nvPr/>
        </p:nvSpPr>
        <p:spPr>
          <a:xfrm>
            <a:off x="8197488" y="3513374"/>
            <a:ext cx="568960" cy="839893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6" name="Straight Arrow Connector 15"/>
          <p:cNvCxnSpPr>
            <a:stCxn id="12" idx="3"/>
            <a:endCxn id="13" idx="2"/>
          </p:cNvCxnSpPr>
          <p:nvPr/>
        </p:nvCxnSpPr>
        <p:spPr>
          <a:xfrm>
            <a:off x="5143960" y="3996966"/>
            <a:ext cx="692175" cy="1527398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4"/>
            <a:endCxn id="14" idx="2"/>
          </p:cNvCxnSpPr>
          <p:nvPr/>
        </p:nvCxnSpPr>
        <p:spPr>
          <a:xfrm>
            <a:off x="5428440" y="3577020"/>
            <a:ext cx="2769048" cy="356301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3" idx="4"/>
          </p:cNvCxnSpPr>
          <p:nvPr/>
        </p:nvCxnSpPr>
        <p:spPr>
          <a:xfrm flipH="1">
            <a:off x="6405095" y="4333141"/>
            <a:ext cx="1805787" cy="1191223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 smtClean="0"/>
              <a:t>Data Exchange Standards Enable Designing, Building, and Testing on an Industrial Scale</a:t>
            </a:r>
            <a:endParaRPr lang="en-US" sz="4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2451947"/>
            <a:ext cx="1387366" cy="13873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820" y="5484112"/>
            <a:ext cx="1568970" cy="15689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34" y="2171963"/>
            <a:ext cx="1539824" cy="1539824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2747726" y="3081866"/>
            <a:ext cx="2068080" cy="495153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833432" y="3398407"/>
            <a:ext cx="979640" cy="579590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05095" y="5701148"/>
            <a:ext cx="1958168" cy="424444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3115" y="3728608"/>
            <a:ext cx="171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Computer-aided</a:t>
            </a:r>
            <a:endParaRPr lang="en-US" dirty="0" smtClean="0"/>
          </a:p>
          <a:p>
            <a:r>
              <a:rPr lang="en-US" dirty="0" smtClean="0"/>
              <a:t>Design(CAD)</a:t>
            </a:r>
            <a:endParaRPr lang="en-US" dirty="0"/>
          </a:p>
        </p:txBody>
      </p:sp>
      <p:sp>
        <p:nvSpPr>
          <p:cNvPr id="54" name="Arc 53"/>
          <p:cNvSpPr/>
          <p:nvPr/>
        </p:nvSpPr>
        <p:spPr>
          <a:xfrm>
            <a:off x="1847479" y="2018939"/>
            <a:ext cx="8631044" cy="4452309"/>
          </a:xfrm>
          <a:prstGeom prst="arc">
            <a:avLst>
              <a:gd name="adj1" fmla="val 12110420"/>
              <a:gd name="adj2" fmla="val 20172455"/>
            </a:avLst>
          </a:prstGeom>
          <a:ln w="5715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/>
          <p:cNvSpPr/>
          <p:nvPr/>
        </p:nvSpPr>
        <p:spPr>
          <a:xfrm>
            <a:off x="1843764" y="2015224"/>
            <a:ext cx="8631044" cy="4452309"/>
          </a:xfrm>
          <a:prstGeom prst="arc">
            <a:avLst>
              <a:gd name="adj1" fmla="val 21577050"/>
              <a:gd name="adj2" fmla="val 1294540"/>
            </a:avLst>
          </a:prstGeom>
          <a:ln w="5715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>
            <a:off x="1843762" y="2037527"/>
            <a:ext cx="8631044" cy="4452309"/>
          </a:xfrm>
          <a:prstGeom prst="arc">
            <a:avLst>
              <a:gd name="adj1" fmla="val 2792784"/>
              <a:gd name="adj2" fmla="val 10640656"/>
            </a:avLst>
          </a:prstGeom>
          <a:ln w="57150">
            <a:solidFill>
              <a:srgbClr val="FFC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0012707" y="5821202"/>
            <a:ext cx="1605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Quality Control</a:t>
            </a:r>
          </a:p>
          <a:p>
            <a:r>
              <a:rPr lang="en-US" dirty="0" smtClean="0"/>
              <a:t>(QC)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205903" y="1910112"/>
            <a:ext cx="1151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DESIGN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519906" y="4299000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1"/>
                </a:solidFill>
              </a:rPr>
              <a:t>BUILD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13072" y="3493733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Computer-aided</a:t>
            </a:r>
          </a:p>
          <a:p>
            <a:r>
              <a:rPr lang="en-US" dirty="0" smtClean="0"/>
              <a:t>Manufacturing (CAM)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318288" y="5840601"/>
            <a:ext cx="78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1"/>
                </a:solidFill>
              </a:rPr>
              <a:t>TEST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2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854" y="365125"/>
            <a:ext cx="988927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Data Exchange Standards for Product Development are Fragmented and Incomplete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965" b="7658"/>
          <a:stretch/>
        </p:blipFill>
        <p:spPr>
          <a:xfrm>
            <a:off x="156522" y="1690688"/>
            <a:ext cx="6734565" cy="44381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70229" y="2554143"/>
            <a:ext cx="45919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NimbusRomNo9L" charset="0"/>
              </a:rPr>
              <a:t>“The </a:t>
            </a:r>
            <a:r>
              <a:rPr lang="en-US" dirty="0">
                <a:latin typeface="NimbusRomNo9L" charset="0"/>
              </a:rPr>
              <a:t>current set of the underlying linguistic structures populating PLM support is fragmented and incomplete in coverage. These </a:t>
            </a:r>
            <a:r>
              <a:rPr lang="en-US" b="1" dirty="0">
                <a:solidFill>
                  <a:srgbClr val="FF0000"/>
                </a:solidFill>
                <a:latin typeface="NimbusRomNo9L" charset="0"/>
              </a:rPr>
              <a:t>incompatible linguistic structures represented by the current standards have evolved in a bottom-up fashion </a:t>
            </a:r>
            <a:r>
              <a:rPr lang="en-US" dirty="0">
                <a:latin typeface="NimbusRomNo9L" charset="0"/>
              </a:rPr>
              <a:t>– based on localized needs and technology provider-centric definitions – for supporting particular aspects of the product life cycle</a:t>
            </a:r>
            <a:r>
              <a:rPr lang="en-US" dirty="0" smtClean="0">
                <a:latin typeface="NimbusRomNo9L" charset="0"/>
              </a:rPr>
              <a:t>.” </a:t>
            </a:r>
            <a:endParaRPr lang="en-US" dirty="0">
              <a:latin typeface="MTSY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330" y="6060071"/>
            <a:ext cx="6542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latin typeface=""/>
              </a:rPr>
              <a:t>Sudarsan</a:t>
            </a:r>
            <a:r>
              <a:rPr lang="en-US" sz="1200" dirty="0" smtClean="0">
                <a:latin typeface=""/>
              </a:rPr>
              <a:t> </a:t>
            </a:r>
            <a:r>
              <a:rPr lang="en-US" sz="1200" dirty="0" err="1" smtClean="0">
                <a:latin typeface=""/>
              </a:rPr>
              <a:t>Rachuri</a:t>
            </a:r>
            <a:r>
              <a:rPr lang="en-US" sz="1200" dirty="0" smtClean="0">
                <a:latin typeface=""/>
              </a:rPr>
              <a:t>, </a:t>
            </a:r>
            <a:r>
              <a:rPr lang="en-US" sz="1200" dirty="0" err="1" smtClean="0">
                <a:latin typeface=""/>
              </a:rPr>
              <a:t>Eswaran</a:t>
            </a:r>
            <a:r>
              <a:rPr lang="en-US" sz="1200" dirty="0" smtClean="0">
                <a:latin typeface=""/>
              </a:rPr>
              <a:t> </a:t>
            </a:r>
            <a:r>
              <a:rPr lang="en-US" sz="1200" dirty="0" err="1" smtClean="0">
                <a:latin typeface=""/>
              </a:rPr>
              <a:t>Subrahmanian</a:t>
            </a:r>
            <a:r>
              <a:rPr lang="en-US" sz="1200" dirty="0" smtClean="0">
                <a:latin typeface=""/>
              </a:rPr>
              <a:t>, </a:t>
            </a:r>
            <a:r>
              <a:rPr lang="en-US" sz="1200" dirty="0" err="1" smtClean="0">
                <a:latin typeface=""/>
              </a:rPr>
              <a:t>Abdelaziz</a:t>
            </a:r>
            <a:r>
              <a:rPr lang="en-US" sz="1200" dirty="0" smtClean="0">
                <a:latin typeface=""/>
              </a:rPr>
              <a:t> </a:t>
            </a:r>
            <a:r>
              <a:rPr lang="en-US" sz="1200" dirty="0" err="1" smtClean="0">
                <a:latin typeface=""/>
              </a:rPr>
              <a:t>Bouras</a:t>
            </a:r>
            <a:r>
              <a:rPr lang="en-US" sz="1200" dirty="0" smtClean="0">
                <a:latin typeface=""/>
              </a:rPr>
              <a:t>, Steven J </a:t>
            </a:r>
            <a:r>
              <a:rPr lang="en-US" sz="1200" dirty="0" err="1" smtClean="0">
                <a:latin typeface=""/>
              </a:rPr>
              <a:t>Fenves</a:t>
            </a:r>
            <a:r>
              <a:rPr lang="en-US" sz="1200" dirty="0" smtClean="0">
                <a:latin typeface=""/>
              </a:rPr>
              <a:t>, </a:t>
            </a:r>
            <a:r>
              <a:rPr lang="en-US" sz="1200" dirty="0" err="1" smtClean="0">
                <a:latin typeface=""/>
              </a:rPr>
              <a:t>Sebti</a:t>
            </a:r>
            <a:endParaRPr lang="en-US" sz="1200" dirty="0" smtClean="0">
              <a:latin typeface=""/>
            </a:endParaRPr>
          </a:p>
          <a:p>
            <a:r>
              <a:rPr lang="en-US" sz="1200" dirty="0" err="1" smtClean="0">
                <a:latin typeface=""/>
              </a:rPr>
              <a:t>Foufou</a:t>
            </a:r>
            <a:r>
              <a:rPr lang="en-US" sz="1200" dirty="0" smtClean="0">
                <a:latin typeface=""/>
              </a:rPr>
              <a:t>, and Ram D </a:t>
            </a:r>
            <a:r>
              <a:rPr lang="en-US" sz="1200" dirty="0" err="1" smtClean="0">
                <a:latin typeface=""/>
              </a:rPr>
              <a:t>Sriram</a:t>
            </a:r>
            <a:r>
              <a:rPr lang="en-US" sz="1200" dirty="0" smtClean="0">
                <a:latin typeface=""/>
              </a:rPr>
              <a:t>. Information sharing and exchange in the context of product</a:t>
            </a:r>
          </a:p>
          <a:p>
            <a:r>
              <a:rPr lang="en-US" sz="1200" dirty="0" smtClean="0">
                <a:latin typeface=""/>
              </a:rPr>
              <a:t>lifecycle management: Role of standards. Computer-Aided Design, 40(7):789–800, 2008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56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Current </a:t>
            </a:r>
            <a:r>
              <a:rPr lang="en-US" b="1" dirty="0" err="1" smtClean="0"/>
              <a:t>SynBio</a:t>
            </a:r>
            <a:r>
              <a:rPr lang="en-US" b="1" dirty="0" smtClean="0"/>
              <a:t> Standards are </a:t>
            </a:r>
            <a:br>
              <a:rPr lang="en-US" b="1" dirty="0" smtClean="0"/>
            </a:br>
            <a:r>
              <a:rPr lang="en-US" b="1" dirty="0" smtClean="0"/>
              <a:t>Incomplete in Coverage</a:t>
            </a:r>
            <a:r>
              <a:rPr lang="is-IS" b="1" dirty="0" smtClean="0"/>
              <a:t>…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38539" y="3923885"/>
            <a:ext cx="3578127" cy="0"/>
          </a:xfrm>
          <a:prstGeom prst="straightConnector1">
            <a:avLst/>
          </a:prstGeom>
          <a:ln w="920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896139" y="3923885"/>
            <a:ext cx="3637723" cy="13873"/>
          </a:xfrm>
          <a:prstGeom prst="straightConnector1">
            <a:avLst/>
          </a:prstGeom>
          <a:ln w="920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666902" y="3930821"/>
            <a:ext cx="3544437" cy="37552"/>
          </a:xfrm>
          <a:prstGeom prst="straightConnector1">
            <a:avLst/>
          </a:prstGeom>
          <a:ln w="920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05289" y="4720361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Design</a:t>
            </a:r>
            <a:endParaRPr lang="en-US" sz="3600"/>
          </a:p>
        </p:txBody>
      </p:sp>
      <p:sp>
        <p:nvSpPr>
          <p:cNvPr id="10" name="TextBox 9"/>
          <p:cNvSpPr txBox="1"/>
          <p:nvPr/>
        </p:nvSpPr>
        <p:spPr>
          <a:xfrm>
            <a:off x="5148979" y="4720361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Build</a:t>
            </a:r>
            <a:endParaRPr lang="en-US" sz="3600" dirty="0"/>
          </a:p>
        </p:txBody>
      </p:sp>
      <p:sp>
        <p:nvSpPr>
          <p:cNvPr id="7" name="Oval 6"/>
          <p:cNvSpPr/>
          <p:nvPr/>
        </p:nvSpPr>
        <p:spPr>
          <a:xfrm>
            <a:off x="201975" y="2403386"/>
            <a:ext cx="3614692" cy="320228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8130209" y="3558208"/>
            <a:ext cx="19878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846046" y="3554067"/>
            <a:ext cx="19878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9576360" y="3526320"/>
            <a:ext cx="19878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0286795" y="3554067"/>
            <a:ext cx="19878" cy="79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-2700000">
            <a:off x="7639183" y="2417428"/>
            <a:ext cx="222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Acquisition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 rot="-2700000">
            <a:off x="8465192" y="2395636"/>
            <a:ext cx="20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Reduction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 rot="-2700000">
            <a:off x="9250595" y="2447832"/>
            <a:ext cx="1853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Fitting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 rot="-2700000">
            <a:off x="10164835" y="2104777"/>
            <a:ext cx="2093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Mathematical </a:t>
            </a:r>
            <a:br>
              <a:rPr lang="en-US" sz="2400" smtClean="0"/>
            </a:br>
            <a:r>
              <a:rPr lang="en-US" sz="2400" smtClean="0"/>
              <a:t>Representation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8873099" y="4760117"/>
            <a:ext cx="927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  <p:sp>
        <p:nvSpPr>
          <p:cNvPr id="45" name="Oval 44"/>
          <p:cNvSpPr/>
          <p:nvPr/>
        </p:nvSpPr>
        <p:spPr>
          <a:xfrm>
            <a:off x="10073421" y="2367231"/>
            <a:ext cx="1559198" cy="3202283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380321" y="2354631"/>
            <a:ext cx="1305534" cy="3202283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/>
          <a:srcRect b="29837"/>
          <a:stretch/>
        </p:blipFill>
        <p:spPr>
          <a:xfrm>
            <a:off x="6555157" y="6054692"/>
            <a:ext cx="2883963" cy="51788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162" y="6032556"/>
            <a:ext cx="1610139" cy="70980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08" y="5991700"/>
            <a:ext cx="2181826" cy="7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sp7mTRl3PuRETRNZwFy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WLgnhHKE2DNoIFla2ftr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SebDz0LO4IU1PtXXsAK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5551</TotalTime>
  <Words>600</Words>
  <Application>Microsoft Macintosh PowerPoint</Application>
  <PresentationFormat>Widescreen</PresentationFormat>
  <Paragraphs>93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Calibri Light</vt:lpstr>
      <vt:lpstr>Helvetica</vt:lpstr>
      <vt:lpstr>MTSYN</vt:lpstr>
      <vt:lpstr>NimbusRomNo9L</vt:lpstr>
      <vt:lpstr>Arial</vt:lpstr>
      <vt:lpstr>Office Theme</vt:lpstr>
      <vt:lpstr>Representing the  Design-Build-Test-Learn Cycle  with SBOL</vt:lpstr>
      <vt:lpstr>PowerPoint Presentation</vt:lpstr>
      <vt:lpstr>Engineering Fundamentals for Synthetic Biology</vt:lpstr>
      <vt:lpstr>Synthetic Biologists Have Also Embraced The Design-Build-Test-Learn Methodology</vt:lpstr>
      <vt:lpstr>The Design-Build-Test-Learn Cycle is the Scientific Method for Engineers</vt:lpstr>
      <vt:lpstr>The DBLT Methodology Makes Business More Competitive</vt:lpstr>
      <vt:lpstr>PowerPoint Presentation</vt:lpstr>
      <vt:lpstr>Data Exchange Standards for Product Development are Fragmented and Incomplete</vt:lpstr>
      <vt:lpstr>Current SynBio Standards are  Incomplete in Coverage…</vt:lpstr>
      <vt:lpstr>…but not for long! </vt:lpstr>
      <vt:lpstr>Several Proposals are Under Consideration – Join Now and Add Your Voice!</vt:lpstr>
      <vt:lpstr>Synthetic Biology Use Cases</vt:lpstr>
      <vt:lpstr>Our Proposed Specification Leverages the  W3C’s PROV-O Ontology</vt:lpstr>
      <vt:lpstr>PowerPoint Presentation</vt:lpstr>
      <vt:lpstr>Potential Impact of this Work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A. Bartley</dc:creator>
  <cp:lastModifiedBy>Bryan A. Bartley</cp:lastModifiedBy>
  <cp:revision>85</cp:revision>
  <dcterms:created xsi:type="dcterms:W3CDTF">2017-10-07T01:14:37Z</dcterms:created>
  <dcterms:modified xsi:type="dcterms:W3CDTF">2017-10-17T19:02:31Z</dcterms:modified>
</cp:coreProperties>
</file>